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sldIdLst>
    <p:sldId id="265" r:id="rId3"/>
    <p:sldId id="256" r:id="rId4"/>
    <p:sldId id="257" r:id="rId5"/>
    <p:sldId id="259" r:id="rId6"/>
    <p:sldId id="264" r:id="rId7"/>
    <p:sldId id="260" r:id="rId8"/>
    <p:sldId id="258" r:id="rId9"/>
    <p:sldId id="266" r:id="rId10"/>
    <p:sldId id="261" r:id="rId11"/>
    <p:sldId id="270" r:id="rId12"/>
    <p:sldId id="271" r:id="rId13"/>
    <p:sldId id="272" r:id="rId14"/>
    <p:sldId id="273"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3" autoAdjust="0"/>
    <p:restoredTop sz="94660"/>
  </p:normalViewPr>
  <p:slideViewPr>
    <p:cSldViewPr>
      <p:cViewPr varScale="1">
        <p:scale>
          <a:sx n="45" d="100"/>
          <a:sy n="45" d="100"/>
        </p:scale>
        <p:origin x="-123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ED123EB-F471-412D-8953-E8836BF10AC5}" type="datetimeFigureOut">
              <a:rPr lang="ru-RU" smtClean="0"/>
              <a:pPr/>
              <a:t>10.04.2015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293B4C-2263-4054-BBD0-CEF1E521FB42}"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ED123EB-F471-412D-8953-E8836BF10AC5}" type="datetimeFigureOut">
              <a:rPr lang="ru-RU" smtClean="0"/>
              <a:pPr/>
              <a:t>10.04.2015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293B4C-2263-4054-BBD0-CEF1E521FB42}"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ED123EB-F471-412D-8953-E8836BF10AC5}" type="datetimeFigureOut">
              <a:rPr lang="ru-RU" smtClean="0"/>
              <a:pPr/>
              <a:t>10.04.2015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293B4C-2263-4054-BBD0-CEF1E521FB42}"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ED123EB-F471-412D-8953-E8836BF10AC5}" type="datetimeFigureOut">
              <a:rPr lang="ru-RU" smtClean="0"/>
              <a:pPr/>
              <a:t>10.04.2015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293B4C-2263-4054-BBD0-CEF1E521FB42}"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ED123EB-F471-412D-8953-E8836BF10AC5}" type="datetimeFigureOut">
              <a:rPr lang="ru-RU" smtClean="0"/>
              <a:pPr/>
              <a:t>10.04.2015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D293B4C-2263-4054-BBD0-CEF1E521FB42}"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ED123EB-F471-412D-8953-E8836BF10AC5}" type="datetimeFigureOut">
              <a:rPr lang="ru-RU" smtClean="0"/>
              <a:pPr/>
              <a:t>10.04.2015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D293B4C-2263-4054-BBD0-CEF1E521FB4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ED123EB-F471-412D-8953-E8836BF10AC5}" type="datetimeFigureOut">
              <a:rPr lang="ru-RU" smtClean="0"/>
              <a:pPr/>
              <a:t>10.04.2015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D293B4C-2263-4054-BBD0-CEF1E521FB42}"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ED123EB-F471-412D-8953-E8836BF10AC5}" type="datetimeFigureOut">
              <a:rPr lang="ru-RU" smtClean="0"/>
              <a:pPr/>
              <a:t>10.04.2015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293B4C-2263-4054-BBD0-CEF1E521FB42}"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ED123EB-F471-412D-8953-E8836BF10AC5}" type="datetimeFigureOut">
              <a:rPr lang="ru-RU" smtClean="0"/>
              <a:pPr/>
              <a:t>10.04.2015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293B4C-2263-4054-BBD0-CEF1E521FB42}"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ED123EB-F471-412D-8953-E8836BF10AC5}" type="datetimeFigureOut">
              <a:rPr lang="ru-RU" smtClean="0"/>
              <a:pPr/>
              <a:t>10.04.2015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293B4C-2263-4054-BBD0-CEF1E521FB4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123EB-F471-412D-8953-E8836BF10AC5}" type="datetimeFigureOut">
              <a:rPr lang="ru-RU" smtClean="0"/>
              <a:pPr/>
              <a:t>10.04.2015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93B4C-2263-4054-BBD0-CEF1E521FB4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video" Target="file:///C:\Users\&#1077;&#1074;&#1088;&#1086;\Desktop\&#1087;&#1076;&#1076;%20&#1091;&#1088;&#1086;&#1082;\&#1060;&#1080;&#1079;&#1080;&#1082;&#1072;%20&#1055;&#1088;&#1077;&#1079;&#1072;\&#1042;&#1080;&#1076;&#1077;&#1086;&#1089;&#1102;&#1078;&#1077;&#1090;%20_&#1052;&#1086;&#1082;&#1088;&#1099;&#1081;%20&#1089;&#1085;&#1077;&#1075;%20&#1080;%20&#1075;&#1086;&#1083;&#1086;&#1083;&#1077;&#1076;%20&#1085;&#1072;%20&#1076;&#1086;&#1088;&#1086;&#1075;&#1077;_11.mp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video" Target="file:///C:\Users\&#1077;&#1074;&#1088;&#1086;\Desktop\&#1087;&#1076;&#1076;%20&#1091;&#1088;&#1086;&#1082;\&#1060;&#1080;&#1079;&#1080;&#1082;&#1072;%20&#1055;&#1088;&#1077;&#1079;&#1072;\&#1042;&#1080;&#1076;&#1077;&#1086;&#1089;&#1102;&#1078;&#1077;&#1090;%20_&#1044;&#1086;&#1078;&#1076;&#1100;_9.mp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video" Target="file:///C:\Users\&#1077;&#1074;&#1088;&#1086;\Desktop\&#1087;&#1076;&#1076;%20&#1091;&#1088;&#1086;&#1082;\&#1060;&#1080;&#1079;&#1080;&#1082;&#1072;%20&#1055;&#1088;&#1077;&#1079;&#1072;\&#1042;&#1080;&#1076;&#1077;&#1086;&#1089;&#1102;&#1078;&#1077;&#1090;%20_&#1058;&#1091;&#1084;&#1072;&#1085;%20&#1085;&#1072;%20&#1076;&#1086;&#1088;&#1086;&#1075;&#1077;_10.mp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Видеосюжет _Мокрый снег и гололед на дороге_11.mp4">
            <a:hlinkClick r:id="" action="ppaction://media"/>
          </p:cNvPr>
          <p:cNvPicPr>
            <a:picLocks noRot="1" noChangeAspect="1"/>
          </p:cNvPicPr>
          <p:nvPr>
            <a:videoFile r:link="rId1"/>
          </p:nvPr>
        </p:nvPicPr>
        <p:blipFill>
          <a:blip r:embed="rId3" cstate="print"/>
          <a:stretch>
            <a:fillRect/>
          </a:stretch>
        </p:blipFill>
        <p:spPr>
          <a:xfrm>
            <a:off x="467544" y="404664"/>
            <a:ext cx="8280920" cy="621069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323528" y="260648"/>
            <a:ext cx="8820472"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7 правил поведения пешехода при ухудшении погодных условий:</a:t>
            </a:r>
          </a:p>
          <a:p>
            <a:pPr marR="0" lvl="0" indent="0" fontAlgn="base">
              <a:lnSpc>
                <a:spcPct val="100000"/>
              </a:lnSpc>
              <a:spcBef>
                <a:spcPct val="0"/>
              </a:spcBef>
              <a:spcAft>
                <a:spcPct val="0"/>
              </a:spcAft>
              <a:buClrTx/>
              <a:buSzTx/>
              <a:buFontTx/>
              <a:buNone/>
              <a:tabLst/>
            </a:pPr>
            <a:endPar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fontAlgn="base">
              <a:spcBef>
                <a:spcPct val="0"/>
              </a:spcBef>
              <a:spcAft>
                <a:spcPct val="0"/>
              </a:spcAft>
            </a:pP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Учитывать, что ситуация изменилась и, не рассчитывая на реакцию водителя, предпринять меры самосохранения – не перебегать дорогу, провоцируя резкое торможение.</a:t>
            </a:r>
          </a:p>
          <a:p>
            <a:pPr fontAlgn="base">
              <a:spcBef>
                <a:spcPct val="0"/>
              </a:spcBef>
              <a:spcAft>
                <a:spcPct val="0"/>
              </a:spcAft>
            </a:pPr>
            <a:endPar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fontAlgn="base">
              <a:spcBef>
                <a:spcPct val="0"/>
              </a:spcBef>
              <a:spcAft>
                <a:spcPct val="0"/>
              </a:spcAft>
            </a:pP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Не надеяться, что водитель вас гарантированно видит, и лучше пропустить транспорт, либо точно убедиться в эффективном торможении и остановке. </a:t>
            </a:r>
          </a:p>
          <a:p>
            <a:pPr fontAlgn="base">
              <a:spcBef>
                <a:spcPct val="0"/>
              </a:spcBef>
              <a:spcAft>
                <a:spcPct val="0"/>
              </a:spcAft>
            </a:pPr>
            <a:endPar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fontAlgn="base">
              <a:spcBef>
                <a:spcPct val="0"/>
              </a:spcBef>
              <a:spcAft>
                <a:spcPct val="0"/>
              </a:spcAft>
            </a:pP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Не идти по краю дороги, особенно вдоль движения транспорта. Двигаться по обочине надо навстречу транспорту, максимально дальше от края проезжей части. </a:t>
            </a:r>
          </a:p>
          <a:p>
            <a:pPr fontAlgn="base">
              <a:spcBef>
                <a:spcPct val="0"/>
              </a:spcBef>
              <a:spcAft>
                <a:spcPct val="0"/>
              </a:spcAft>
            </a:pP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88640"/>
            <a:ext cx="8892480" cy="4216539"/>
          </a:xfrm>
          <a:prstGeom prst="rect">
            <a:avLst/>
          </a:prstGeom>
        </p:spPr>
        <p:txBody>
          <a:bodyPr wrap="square">
            <a:spAutoFit/>
          </a:bodyPr>
          <a:lstStyle/>
          <a:p>
            <a:pPr marR="0" lvl="0" indent="0" fontAlgn="base">
              <a:lnSpc>
                <a:spcPct val="100000"/>
              </a:lnSpc>
              <a:spcBef>
                <a:spcPct val="0"/>
              </a:spcBef>
              <a:spcAft>
                <a:spcPct val="0"/>
              </a:spcAft>
              <a:buClrTx/>
              <a:buSzTx/>
              <a:buFontTx/>
              <a:buNone/>
              <a:tabLst/>
            </a:pP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Использовать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световозвращающие</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элементы на одежде, сумке, зонтике, велосипеде и т.д.</a:t>
            </a:r>
          </a:p>
          <a:p>
            <a:pPr marR="0" lvl="0" indent="0" fontAlgn="base">
              <a:lnSpc>
                <a:spcPct val="100000"/>
              </a:lnSpc>
              <a:spcBef>
                <a:spcPct val="0"/>
              </a:spcBef>
              <a:spcAft>
                <a:spcPct val="0"/>
              </a:spcAft>
              <a:buClrTx/>
              <a:buSzTx/>
              <a:buFontTx/>
              <a:buNone/>
              <a:tabLst/>
            </a:pPr>
            <a:endPar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R="0" lvl="0" indent="0" fontAlgn="base">
              <a:lnSpc>
                <a:spcPct val="100000"/>
              </a:lnSpc>
              <a:spcBef>
                <a:spcPct val="0"/>
              </a:spcBef>
              <a:spcAft>
                <a:spcPct val="0"/>
              </a:spcAft>
              <a:buClrTx/>
              <a:buSzTx/>
              <a:buFontTx/>
              <a:buNone/>
              <a:tabLst/>
            </a:pP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 При наличии капюшона, зонтика заранее освободить себе поле зрения слева и справа, находясь еще на обочине.</a:t>
            </a:r>
          </a:p>
          <a:p>
            <a:pPr marR="0" lvl="0" indent="0" fontAlgn="base">
              <a:lnSpc>
                <a:spcPct val="100000"/>
              </a:lnSpc>
              <a:spcBef>
                <a:spcPct val="0"/>
              </a:spcBef>
              <a:spcAft>
                <a:spcPct val="0"/>
              </a:spcAft>
              <a:buClrTx/>
              <a:buSzTx/>
              <a:buFontTx/>
              <a:buNone/>
              <a:tabLst/>
            </a:pPr>
            <a:endPar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R="0" lvl="0" indent="0" fontAlgn="base">
              <a:lnSpc>
                <a:spcPct val="100000"/>
              </a:lnSpc>
              <a:spcBef>
                <a:spcPct val="0"/>
              </a:spcBef>
              <a:spcAft>
                <a:spcPct val="0"/>
              </a:spcAft>
              <a:buClrTx/>
              <a:buSzTx/>
              <a:buFontTx/>
              <a:buNone/>
              <a:tabLst/>
            </a:pP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6. Освободиться от плеера и прервать разговор по телефону.</a:t>
            </a:r>
          </a:p>
          <a:p>
            <a:pPr marR="0" lvl="0" indent="0" fontAlgn="base">
              <a:lnSpc>
                <a:spcPct val="100000"/>
              </a:lnSpc>
              <a:spcBef>
                <a:spcPct val="0"/>
              </a:spcBef>
              <a:spcAft>
                <a:spcPct val="0"/>
              </a:spcAft>
              <a:buClrTx/>
              <a:buSzTx/>
              <a:buFontTx/>
              <a:buNone/>
              <a:tabLst/>
            </a:pPr>
            <a:endPar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R="0" lvl="0" indent="0" fontAlgn="base">
              <a:lnSpc>
                <a:spcPct val="100000"/>
              </a:lnSpc>
              <a:spcBef>
                <a:spcPct val="0"/>
              </a:spcBef>
              <a:spcAft>
                <a:spcPct val="0"/>
              </a:spcAft>
              <a:buClrTx/>
              <a:buSzTx/>
              <a:buFontTx/>
              <a:buNone/>
              <a:tabLst/>
            </a:pP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7. Велосипедист в таких условиях должен сойти с велосипеда и двигаться по дороге пешком, рядом с велосипедом.</a:t>
            </a:r>
          </a:p>
          <a:p>
            <a:pPr marR="0" lvl="0" indent="0" fontAlgn="base">
              <a:lnSpc>
                <a:spcPct val="100000"/>
              </a:lnSpc>
              <a:spcBef>
                <a:spcPct val="0"/>
              </a:spcBef>
              <a:spcAft>
                <a:spcPct val="0"/>
              </a:spcAft>
              <a:buClrTx/>
              <a:buSzTx/>
              <a:buFontTx/>
              <a:buNone/>
              <a:tabLst/>
            </a:pPr>
            <a:endPar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Прямоугольник 4"/>
          <p:cNvSpPr/>
          <p:nvPr/>
        </p:nvSpPr>
        <p:spPr>
          <a:xfrm>
            <a:off x="179512" y="3933056"/>
            <a:ext cx="8964488" cy="2677656"/>
          </a:xfrm>
          <a:prstGeom prst="rect">
            <a:avLst/>
          </a:prstGeom>
        </p:spPr>
        <p:txBody>
          <a:bodyPr wrap="square">
            <a:spAutoFit/>
          </a:bodyPr>
          <a:lstStyle/>
          <a:p>
            <a:pPr fontAlgn="base">
              <a:spcBef>
                <a:spcPct val="0"/>
              </a:spcBef>
              <a:spcAft>
                <a:spcPct val="0"/>
              </a:spcAft>
            </a:pPr>
            <a:r>
              <a:rPr lang="ru-RU"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В </a:t>
            </a:r>
            <a:r>
              <a:rPr lang="ru-RU" sz="2800" i="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2015 г.</a:t>
            </a:r>
            <a:r>
              <a:rPr lang="ru-RU"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вступила в силу новая редакция </a:t>
            </a:r>
            <a:r>
              <a:rPr lang="ru-RU" sz="2800"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Правил дорожного движения.</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Пешеходов обяжут носить вне населенных пунктов одежду со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световозвращающими</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элементами, делающими людей более заметными на трассах. За невыполнение штраф составит 500 рублей.</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179512" y="147990"/>
            <a:ext cx="8964488"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Признаки ухудшения погоды (перемены к ненастью)</a:t>
            </a:r>
          </a:p>
          <a:p>
            <a:pPr marL="0" marR="0" lvl="0" indent="0" algn="l" defTabSz="914400" rtl="0" eaLnBrk="1" fontAlgn="base" latinLnBrk="0" hangingPunct="1">
              <a:lnSpc>
                <a:spcPct val="100000"/>
              </a:lnSpc>
              <a:spcBef>
                <a:spcPct val="0"/>
              </a:spcBef>
              <a:spcAft>
                <a:spcPct val="0"/>
              </a:spcAft>
              <a:buClrTx/>
              <a:buSzTx/>
              <a:buFontTx/>
              <a:buNone/>
              <a:tabLst/>
            </a:pPr>
            <a:endPar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lvl="0" eaLnBrk="0" fontAlgn="base" hangingPunct="0">
              <a:spcBef>
                <a:spcPct val="0"/>
              </a:spcBef>
              <a:spcAft>
                <a:spcPct val="0"/>
              </a:spcAft>
            </a:pP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Давление, непрерывно понижающееся или колеблющееся. Чем быстрее понижение, тем скорее ухудшится погода.</a:t>
            </a:r>
          </a:p>
          <a:p>
            <a:pPr lvl="0" eaLnBrk="0" fontAlgn="base" hangingPunct="0">
              <a:spcBef>
                <a:spcPct val="0"/>
              </a:spcBef>
              <a:spcAft>
                <a:spcPct val="0"/>
              </a:spcAft>
            </a:pPr>
            <a:r>
              <a:rPr lang="ru-RU" sz="2400"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Снять</a:t>
            </a:r>
            <a:r>
              <a:rPr lang="ru-RU" sz="2400" i="1" dirty="0" smtClean="0"/>
              <a:t> </a:t>
            </a:r>
            <a:r>
              <a:rPr lang="ru-RU" sz="2400"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показания барометра-анерои</a:t>
            </a:r>
            <a:r>
              <a:rPr lang="ru-RU"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да.</a:t>
            </a:r>
          </a:p>
          <a:p>
            <a:pPr lvl="0" eaLnBrk="0" fontAlgn="base" hangingPunct="0">
              <a:spcBef>
                <a:spcPct val="0"/>
              </a:spcBef>
              <a:spcAft>
                <a:spcPct val="0"/>
              </a:spcAft>
            </a:pPr>
            <a:r>
              <a:rPr lang="ru-RU"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6" name="Прямоугольник 5"/>
          <p:cNvSpPr/>
          <p:nvPr/>
        </p:nvSpPr>
        <p:spPr>
          <a:xfrm>
            <a:off x="179512" y="2276872"/>
            <a:ext cx="8964488" cy="2308324"/>
          </a:xfrm>
          <a:prstGeom prst="rect">
            <a:avLst/>
          </a:prstGeom>
        </p:spPr>
        <p:txBody>
          <a:bodyPr wrap="square">
            <a:spAutoFit/>
          </a:bodyPr>
          <a:lstStyle/>
          <a:p>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Ветер: усиливается, становится ровнее, дует днем и ночью. Приближается по направлению к тому, которое в данной местности приносит ненастье, совпадает с движением облаков.</a:t>
            </a:r>
            <a:endPar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Облачность увеличивается.</a:t>
            </a:r>
          </a:p>
        </p:txBody>
      </p:sp>
      <p:sp>
        <p:nvSpPr>
          <p:cNvPr id="7" name="Прямоугольник 6"/>
          <p:cNvSpPr/>
          <p:nvPr/>
        </p:nvSpPr>
        <p:spPr>
          <a:xfrm>
            <a:off x="179512" y="4797152"/>
            <a:ext cx="8712968" cy="1938992"/>
          </a:xfrm>
          <a:prstGeom prst="rect">
            <a:avLst/>
          </a:prstGeom>
        </p:spPr>
        <p:txBody>
          <a:bodyPr wrap="square">
            <a:spAutoFit/>
          </a:bodyPr>
          <a:lstStyle/>
          <a:p>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      Осадки: роса ночью слабая или ее нет, тумана в ни­зинах не видно. </a:t>
            </a:r>
          </a:p>
          <a:p>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6.      Температура воздуха: разница дневной и ночной температуры уменьшается.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32656"/>
            <a:ext cx="8892480" cy="1569660"/>
          </a:xfrm>
          <a:prstGeom prst="rect">
            <a:avLst/>
          </a:prstGeom>
        </p:spPr>
        <p:txBody>
          <a:bodyPr wrap="square">
            <a:spAutoFit/>
          </a:bodyPr>
          <a:lstStyle/>
          <a:p>
            <a:pPr eaLnBrk="0" fontAlgn="base" hangingPunct="0">
              <a:spcBef>
                <a:spcPct val="0"/>
              </a:spcBef>
              <a:spcAft>
                <a:spcPct val="0"/>
              </a:spcAft>
            </a:pP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7 .    Влажность воздуха: воздух становится сырым даже днем.</a:t>
            </a:r>
          </a:p>
          <a:p>
            <a:pPr eaLnBrk="0" fontAlgn="base" hangingPunct="0">
              <a:spcBef>
                <a:spcPct val="0"/>
              </a:spcBef>
              <a:spcAft>
                <a:spcPct val="0"/>
              </a:spcAft>
            </a:pPr>
            <a:r>
              <a:rPr lang="ru-RU" sz="2400"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Определить влажность воздуха с помощью психрометра</a:t>
            </a:r>
          </a:p>
          <a:p>
            <a:pPr eaLnBrk="0" fontAlgn="base" hangingPunct="0">
              <a:spcBef>
                <a:spcPct val="0"/>
              </a:spcBef>
              <a:spcAft>
                <a:spcPct val="0"/>
              </a:spcAft>
            </a:pPr>
            <a:endParaRPr lang="ru-RU" sz="2400"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1985" name="Rectangle 1"/>
          <p:cNvSpPr>
            <a:spLocks noChangeArrowheads="1"/>
          </p:cNvSpPr>
          <p:nvPr/>
        </p:nvSpPr>
        <p:spPr bwMode="auto">
          <a:xfrm>
            <a:off x="251520" y="1926123"/>
            <a:ext cx="8496944"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8.      Оптические явления: днем у зенита небо мутнеет. Венцы луны уменьшаются. Сумерки становятся продолжительнее. Они отливают то красным, то синим цветом. Утренняя заря красная, вечерняя – багрово-красная. Гало вокруг луны или солнца в виде круга большого диаметра. Солнце восходит, закрытое облаками.</a:t>
            </a:r>
          </a:p>
          <a:p>
            <a:pPr marL="0" marR="0" lvl="0" indent="0" algn="l" defTabSz="914400" rtl="0" eaLnBrk="1" fontAlgn="base" latinLnBrk="0" hangingPunct="1">
              <a:lnSpc>
                <a:spcPct val="100000"/>
              </a:lnSpc>
              <a:spcBef>
                <a:spcPct val="0"/>
              </a:spcBef>
              <a:spcAft>
                <a:spcPct val="0"/>
              </a:spcAft>
              <a:buClrTx/>
              <a:buSzTx/>
              <a:buFontTx/>
              <a:buNone/>
              <a:tabLst/>
            </a:pP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9.      Другие признаки: дым от костров и труб стелется по земле, усиливается запах цветов, трав, сточных вод. Ласточки и стрижи начинают летать низко над землей.</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404664"/>
            <a:ext cx="7812360" cy="6247864"/>
          </a:xfrm>
          <a:prstGeom prst="rect">
            <a:avLst/>
          </a:prstGeom>
        </p:spPr>
        <p:txBody>
          <a:bodyPr wrap="square">
            <a:spAutoFit/>
          </a:bodyPr>
          <a:lstStyle/>
          <a:p>
            <a:pPr algn="ctr" fontAlgn="base">
              <a:spcBef>
                <a:spcPct val="0"/>
              </a:spcBef>
              <a:spcAft>
                <a:spcPct val="0"/>
              </a:spcAft>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Береги себя, не рискуй жизнью и</a:t>
            </a:r>
          </a:p>
          <a:p>
            <a:pPr algn="ctr" fontAlgn="base">
              <a:spcBef>
                <a:spcPct val="0"/>
              </a:spcBef>
              <a:spcAft>
                <a:spcPct val="0"/>
              </a:spcAft>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здоровьем (своим и окружающих),</a:t>
            </a:r>
          </a:p>
          <a:p>
            <a:pPr algn="ctr" fontAlgn="base">
              <a:spcBef>
                <a:spcPct val="0"/>
              </a:spcBef>
              <a:spcAft>
                <a:spcPct val="0"/>
              </a:spcAft>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правильно выбирай манеру</a:t>
            </a:r>
          </a:p>
          <a:p>
            <a:pPr algn="ctr" fontAlgn="base">
              <a:spcBef>
                <a:spcPct val="0"/>
              </a:spcBef>
              <a:spcAft>
                <a:spcPct val="0"/>
              </a:spcAft>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поведения на дороге в зависимости</a:t>
            </a:r>
          </a:p>
          <a:p>
            <a:pPr algn="ctr" fontAlgn="base">
              <a:spcBef>
                <a:spcPct val="0"/>
              </a:spcBef>
              <a:spcAft>
                <a:spcPct val="0"/>
              </a:spcAft>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от погодных условий, распознавай</a:t>
            </a:r>
          </a:p>
          <a:p>
            <a:pPr algn="ctr" fontAlgn="base">
              <a:spcBef>
                <a:spcPct val="0"/>
              </a:spcBef>
              <a:spcAft>
                <a:spcPct val="0"/>
              </a:spcAft>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потенциальную опасность заранее.</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5659" y="1772816"/>
            <a:ext cx="8908341" cy="3693319"/>
          </a:xfrm>
          <a:prstGeom prst="rect">
            <a:avLst/>
          </a:prstGeom>
          <a:noFill/>
          <a:ln>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5400" b="1" spc="50" dirty="0" smtClean="0">
                <a:ln w="11430"/>
                <a:gradFill>
                  <a:gsLst>
                    <a:gs pos="25000">
                      <a:schemeClr val="accent2">
                        <a:satMod val="155000"/>
                      </a:schemeClr>
                    </a:gs>
                    <a:gs pos="100000">
                      <a:schemeClr val="accent2">
                        <a:shade val="45000"/>
                        <a:satMod val="165000"/>
                      </a:schemeClr>
                    </a:gs>
                  </a:gsLst>
                  <a:lin ang="5400000"/>
                </a:gradFill>
              </a:rPr>
              <a:t>ТЕМА УРОКА:  </a:t>
            </a:r>
          </a:p>
          <a:p>
            <a:r>
              <a:rPr lang="ru-RU" sz="6000" b="1" spc="50" dirty="0" smtClean="0">
                <a:ln w="11430"/>
                <a:gradFill>
                  <a:gsLst>
                    <a:gs pos="25000">
                      <a:schemeClr val="accent2">
                        <a:satMod val="155000"/>
                      </a:schemeClr>
                    </a:gs>
                    <a:gs pos="100000">
                      <a:schemeClr val="accent2">
                        <a:shade val="45000"/>
                        <a:satMod val="165000"/>
                      </a:schemeClr>
                    </a:gs>
                  </a:gsLst>
                  <a:lin ang="5400000"/>
                </a:gradFill>
              </a:rPr>
              <a:t>Влияние погодных условий на безопасность дорожного движения</a:t>
            </a:r>
            <a:endParaRPr lang="ru-RU" sz="6000" b="1" spc="50" dirty="0">
              <a:ln w="11430"/>
              <a:gradFill>
                <a:gsLst>
                  <a:gs pos="25000">
                    <a:schemeClr val="accent2">
                      <a:satMod val="155000"/>
                    </a:schemeClr>
                  </a:gs>
                  <a:gs pos="100000">
                    <a:schemeClr val="accent2">
                      <a:shade val="45000"/>
                      <a:satMod val="165000"/>
                    </a:schemeClr>
                  </a:gs>
                </a:gsLst>
                <a:lin ang="5400000"/>
              </a:gradFill>
            </a:endParaRPr>
          </a:p>
        </p:txBody>
      </p:sp>
      <p:pic>
        <p:nvPicPr>
          <p:cNvPr id="7" name="Picture 2"/>
          <p:cNvPicPr>
            <a:picLocks noChangeAspect="1" noChangeArrowheads="1"/>
          </p:cNvPicPr>
          <p:nvPr/>
        </p:nvPicPr>
        <p:blipFill>
          <a:blip r:embed="rId2" cstate="print"/>
          <a:srcRect l="50814" t="5773" r="5287" b="70204"/>
          <a:stretch>
            <a:fillRect/>
          </a:stretch>
        </p:blipFill>
        <p:spPr bwMode="auto">
          <a:xfrm>
            <a:off x="5472100" y="332656"/>
            <a:ext cx="3348372" cy="12961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74364" t="4525" r="7499" b="67270"/>
          <a:stretch>
            <a:fillRect/>
          </a:stretch>
        </p:blipFill>
        <p:spPr bwMode="auto">
          <a:xfrm>
            <a:off x="7308304" y="620688"/>
            <a:ext cx="1440160" cy="15841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Прямоугольник 4"/>
          <p:cNvSpPr/>
          <p:nvPr/>
        </p:nvSpPr>
        <p:spPr>
          <a:xfrm>
            <a:off x="467544" y="692696"/>
            <a:ext cx="6912768" cy="5078313"/>
          </a:xfrm>
          <a:prstGeom prst="rect">
            <a:avLst/>
          </a:prstGeom>
        </p:spPr>
        <p:txBody>
          <a:bodyPr wrap="square">
            <a:spAutoFit/>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ЦЕЛЬ УРОКА:  </a:t>
            </a:r>
          </a:p>
          <a:p>
            <a:endPar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Убедиться в необходимости применения дополнительных мер безопасности дорожного движения при изменении погодных условий опираясь на</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рассмотрение физических явлений и решение задач</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2" y="620688"/>
            <a:ext cx="8136904" cy="5078313"/>
          </a:xfrm>
          <a:prstGeom prst="rect">
            <a:avLst/>
          </a:prstGeom>
        </p:spPr>
        <p:txBody>
          <a:bodyPr wrap="square">
            <a:spAutoFit/>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ГЛАВНЫЕ СЛЕДСТВИЯ НЕГАТИВНЫХ ПОГОДНЫХ УСЛОВИЙ</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marL="742950" indent="-742950">
              <a:buFont typeface="+mj-lt"/>
              <a:buAutoNum type="arabicPeriod"/>
            </a:pPr>
            <a:endPar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742950" indent="-742950">
              <a:buFont typeface="+mj-lt"/>
              <a:buAutoNum type="arabicPeriod"/>
            </a:pP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Увеличение тормозного пути</a:t>
            </a:r>
          </a:p>
          <a:p>
            <a:pPr marL="742950" indent="-742950">
              <a:buFont typeface="+mj-lt"/>
              <a:buAutoNum type="arabicPeriod"/>
            </a:pP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Ухудшение видимости</a:t>
            </a:r>
          </a:p>
          <a:p>
            <a:pPr marL="742950" indent="-742950">
              <a:buFont typeface="+mj-lt"/>
              <a:buAutoNum type="arabicPeriod"/>
            </a:pP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Возможное ухудшение состояния здоровья водителей</a:t>
            </a:r>
          </a:p>
          <a:p>
            <a:pPr marL="742950" indent="-742950">
              <a:buFont typeface="+mj-lt"/>
              <a:buAutoNum type="arabicPeriod"/>
            </a:pP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Неправильное поведение пешеходов на проезжей</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Видеосюжет _Дождь_9.mp4">
            <a:hlinkClick r:id="" action="ppaction://media"/>
          </p:cNvPr>
          <p:cNvPicPr>
            <a:picLocks noRot="1" noChangeAspect="1"/>
          </p:cNvPicPr>
          <p:nvPr>
            <a:videoFile r:link="rId1"/>
          </p:nvPr>
        </p:nvPicPr>
        <p:blipFill>
          <a:blip r:embed="rId3" cstate="print"/>
          <a:stretch>
            <a:fillRect/>
          </a:stretch>
        </p:blipFill>
        <p:spPr>
          <a:xfrm>
            <a:off x="539552" y="1196752"/>
            <a:ext cx="8117266" cy="446449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3568" y="363915"/>
            <a:ext cx="7488832" cy="4524315"/>
          </a:xfrm>
          <a:prstGeom prst="rect">
            <a:avLst/>
          </a:prstGeom>
        </p:spPr>
        <p:txBody>
          <a:bodyPr wrap="square">
            <a:spAutoFit/>
          </a:bodyPr>
          <a:lstStyle/>
          <a:p>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Задача № 1 (экспериментальная):  </a:t>
            </a:r>
          </a:p>
          <a:p>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 наклонной поверхности на гладкий стол пустить брусок. Зафиксировать среднюю длину тормозного пути на горизонтальной поверхности. Затем на стол налить воды так, что бы образовалась водяная пленка. Вновь пустить  брусок. Сравнить полученные результаты</a:t>
            </a:r>
            <a:endParaRPr lang="ru-RU"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l="3544" t="33087" r="3619" b="2067"/>
          <a:stretch>
            <a:fillRect/>
          </a:stretch>
        </p:blipFill>
        <p:spPr bwMode="auto">
          <a:xfrm>
            <a:off x="177788" y="2204864"/>
            <a:ext cx="8786700" cy="43413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Прямоугольник 4"/>
          <p:cNvSpPr/>
          <p:nvPr/>
        </p:nvSpPr>
        <p:spPr>
          <a:xfrm>
            <a:off x="827584" y="620688"/>
            <a:ext cx="6984776" cy="1077218"/>
          </a:xfrm>
          <a:prstGeom prst="rect">
            <a:avLst/>
          </a:prstGeom>
        </p:spPr>
        <p:txBody>
          <a:bodyPr wrap="square">
            <a:spAutoFit/>
          </a:bodyPr>
          <a:lstStyle/>
          <a:p>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КОЭФФИЦИЕНТ ТРЕНИЯ ДОРОЖНОГО ПОКРЫТИЯ</a:t>
            </a:r>
          </a:p>
        </p:txBody>
      </p:sp>
      <p:pic>
        <p:nvPicPr>
          <p:cNvPr id="6" name="Picture 2"/>
          <p:cNvPicPr>
            <a:picLocks noChangeAspect="1" noChangeArrowheads="1"/>
          </p:cNvPicPr>
          <p:nvPr/>
        </p:nvPicPr>
        <p:blipFill>
          <a:blip r:embed="rId2" cstate="print"/>
          <a:srcRect l="72169" t="2673" r="4740" b="66102"/>
          <a:stretch>
            <a:fillRect/>
          </a:stretch>
        </p:blipFill>
        <p:spPr bwMode="auto">
          <a:xfrm>
            <a:off x="7236296" y="260648"/>
            <a:ext cx="1656184" cy="15841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Видеосюжет _Туман на дороге_10.mp4">
            <a:hlinkClick r:id="" action="ppaction://media"/>
          </p:cNvPr>
          <p:cNvPicPr>
            <a:picLocks noRot="1" noChangeAspect="1"/>
          </p:cNvPicPr>
          <p:nvPr>
            <a:videoFile r:link="rId1"/>
          </p:nvPr>
        </p:nvPicPr>
        <p:blipFill>
          <a:blip r:embed="rId3" cstate="print"/>
          <a:stretch>
            <a:fillRect/>
          </a:stretch>
        </p:blipFill>
        <p:spPr>
          <a:xfrm>
            <a:off x="219516" y="836712"/>
            <a:ext cx="8680626" cy="488285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Прямоугольник 4"/>
          <p:cNvSpPr/>
          <p:nvPr/>
        </p:nvSpPr>
        <p:spPr>
          <a:xfrm>
            <a:off x="827584" y="548680"/>
            <a:ext cx="7200800" cy="2062103"/>
          </a:xfrm>
          <a:prstGeom prst="rect">
            <a:avLst/>
          </a:prstGeom>
        </p:spPr>
        <p:txBody>
          <a:bodyPr wrap="square">
            <a:spAutoFit/>
          </a:bodyPr>
          <a:lstStyle/>
          <a:p>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Задача № 2:  </a:t>
            </a:r>
          </a:p>
          <a:p>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Почему непрозрачен туман – ведь он состоит из мельчайших капелек прозрачной воды</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Picture 2"/>
          <p:cNvPicPr>
            <a:picLocks noGrp="1" noChangeAspect="1" noChangeArrowheads="1"/>
          </p:cNvPicPr>
          <p:nvPr>
            <p:ph idx="1"/>
          </p:nvPr>
        </p:nvPicPr>
        <p:blipFill>
          <a:blip r:embed="rId3" cstate="print"/>
          <a:stretch>
            <a:fillRect/>
          </a:stretch>
        </p:blipFill>
        <p:spPr bwMode="auto">
          <a:xfrm>
            <a:off x="1763688" y="2708920"/>
            <a:ext cx="5575463" cy="39438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otalTime>132</TotalTime>
  <Words>380</Words>
  <Application>Microsoft Office PowerPoint</Application>
  <PresentationFormat>Экран (4:3)</PresentationFormat>
  <Paragraphs>51</Paragraphs>
  <Slides>14</Slides>
  <Notes>0</Notes>
  <HiddenSlides>0</HiddenSlides>
  <MMClips>3</MMClips>
  <ScaleCrop>false</ScaleCrop>
  <HeadingPairs>
    <vt:vector size="4" baseType="variant">
      <vt:variant>
        <vt:lpstr>Тема</vt:lpstr>
      </vt:variant>
      <vt:variant>
        <vt:i4>2</vt:i4>
      </vt:variant>
      <vt:variant>
        <vt:lpstr>Заголовки слайдов</vt:lpstr>
      </vt:variant>
      <vt:variant>
        <vt:i4>14</vt:i4>
      </vt:variant>
    </vt:vector>
  </HeadingPairs>
  <TitlesOfParts>
    <vt:vector size="16" baseType="lpstr">
      <vt:lpstr>Тема Office</vt:lpstr>
      <vt:lpstr>Специальное оформление</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ASUS</dc:creator>
  <cp:lastModifiedBy>ASUS</cp:lastModifiedBy>
  <cp:revision>15</cp:revision>
  <dcterms:created xsi:type="dcterms:W3CDTF">2015-04-09T11:55:19Z</dcterms:created>
  <dcterms:modified xsi:type="dcterms:W3CDTF">2015-04-10T08:59:20Z</dcterms:modified>
</cp:coreProperties>
</file>